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</p:sldMasterIdLst>
  <p:sldIdLst>
    <p:sldId id="256" r:id="rId3"/>
    <p:sldId id="265" r:id="rId4"/>
    <p:sldId id="267" r:id="rId5"/>
    <p:sldId id="269" r:id="rId6"/>
    <p:sldId id="268" r:id="rId7"/>
    <p:sldId id="270" r:id="rId8"/>
    <p:sldId id="271" r:id="rId9"/>
    <p:sldId id="257" r:id="rId10"/>
    <p:sldId id="258" r:id="rId11"/>
    <p:sldId id="260" r:id="rId12"/>
    <p:sldId id="261" r:id="rId13"/>
    <p:sldId id="281" r:id="rId14"/>
    <p:sldId id="272" r:id="rId15"/>
    <p:sldId id="262" r:id="rId16"/>
    <p:sldId id="273" r:id="rId17"/>
    <p:sldId id="278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1" r:id="rId26"/>
    <p:sldId id="292" r:id="rId27"/>
    <p:sldId id="293" r:id="rId28"/>
    <p:sldId id="294" r:id="rId29"/>
    <p:sldId id="295" r:id="rId30"/>
    <p:sldId id="297" r:id="rId31"/>
    <p:sldId id="296" r:id="rId32"/>
    <p:sldId id="298" r:id="rId33"/>
    <p:sldId id="276" r:id="rId34"/>
    <p:sldId id="279" r:id="rId35"/>
    <p:sldId id="280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/>
    <p:restoredTop sz="94422"/>
  </p:normalViewPr>
  <p:slideViewPr>
    <p:cSldViewPr snapToGrid="0" snapToObjects="1">
      <p:cViewPr varScale="1">
        <p:scale>
          <a:sx n="121" d="100"/>
          <a:sy n="121" d="100"/>
        </p:scale>
        <p:origin x="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89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77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566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754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943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131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32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509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7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751417" y="1524000"/>
            <a:ext cx="10632016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130" name="Google Shape;130;p25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18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600" y="274560"/>
            <a:ext cx="10972320" cy="11424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ato"/>
              </a:rPr>
              <a:t>Clique para editar o título Mestre</a:t>
            </a: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609600" y="1600320"/>
            <a:ext cx="10972320" cy="452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t-BR" sz="4267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estilo do subtítulo Mestre</a:t>
            </a:r>
            <a:endParaRPr lang="en-US" sz="4267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460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359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560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2319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56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7505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87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3621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03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285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177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6148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93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1909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4596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44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609585" marR="0" lvl="0" indent="-304792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304792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41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09602" y="273052"/>
            <a:ext cx="4011084" cy="1162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304792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1368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189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377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566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754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5943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131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32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509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no ícone para adicionar uma imagem</a:t>
            </a:r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304792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304792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27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6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69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7285038" y="1828803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189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377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566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754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marR="0" lvl="0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82588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12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6858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0287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3716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rgbClr val="C80E2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799589C-6D12-4A4B-8D35-F518194DBA4C}" type="datetimeFigureOut">
              <a:rPr lang="pt-BR" smtClean="0"/>
              <a:t>26/06/2019</a:t>
            </a:fld>
            <a:endParaRPr lang="pt-BR"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58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1917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438339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047924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657509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267093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876678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9359900" y="6519866"/>
            <a:ext cx="685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2853CAB-2ED6-CB4F-B577-B2D45B62C4B4}" type="slidenum">
              <a:rPr lang="pt-BR" smtClean="0"/>
              <a:t>‹nº›</a:t>
            </a:fld>
            <a:endParaRPr lang="pt-BR"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333" y="6308727"/>
            <a:ext cx="1828800" cy="53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descr="dcc_logo_2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128252" y="6142037"/>
            <a:ext cx="2063749" cy="71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00202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97492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topistan.com/wp-content/uploads/2017/10/Artificial-Intelligence-Can-Repair-Itself.jpg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om/url?sa=i&amp;rct=j&amp;q=&amp;esrc=s&amp;source=images&amp;cd=&amp;ved=2ahUKEwiGiZyk45jgAhWvEbkGHTi1DlYQjRx6BAgBEAU&amp;url=https%3A%2F%2Fwww.zdnet.com%2Farticle%2Fiot-will-account-for-nearly-half-of-connected-devices-by-2020-cisco-says%2F&amp;psig=AOvVaw0m30xhzblclbqjcR2FUrrU&amp;ust=1549050054927499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ved=2ahUKEwj2tL7cupjgAhXUB9QKHb18DDgQjRx6BAgBEAU&amp;url=https%3A%2F%2Fthehackernews.com%2F2017%2F10%2Fukraine-notpetya-cyberattack.html&amp;psig=AOvVaw3RhQNi6mfN3CQ8spGHDii3&amp;ust=154903906927407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26106D-B9AE-494F-A861-3E13AEFCF0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para redes de computadores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F00121-4507-AC4D-BCEB-19E56CADC2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Daniel F. Macedo</a:t>
            </a:r>
          </a:p>
          <a:p>
            <a:r>
              <a:rPr lang="pt-BR" dirty="0" err="1"/>
              <a:t>damacedo@dcc.ufmg.br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236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68547-3222-1549-857E-30C622296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Mineração de dados de rede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E21C24B7-5637-7C49-A986-3156BF67548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97599" y="1600201"/>
            <a:ext cx="5624285" cy="4525963"/>
          </a:xfrm>
        </p:spPr>
        <p:txBody>
          <a:bodyPr/>
          <a:lstStyle/>
          <a:p>
            <a:r>
              <a:rPr lang="pt-BR" dirty="0"/>
              <a:t>Minerar respostas para problemas de rede a partir de tickets anteriores</a:t>
            </a:r>
          </a:p>
          <a:p>
            <a:endParaRPr lang="pt-BR" dirty="0"/>
          </a:p>
          <a:p>
            <a:r>
              <a:rPr lang="pt-BR" dirty="0"/>
              <a:t>Mineração de soluções para problemas de redes em bancos abertos (e.g. </a:t>
            </a:r>
            <a:r>
              <a:rPr lang="pt-BR" dirty="0" err="1"/>
              <a:t>StackOverflow</a:t>
            </a:r>
            <a:r>
              <a:rPr lang="pt-BR" dirty="0"/>
              <a:t>)</a:t>
            </a:r>
          </a:p>
          <a:p>
            <a:endParaRPr lang="pt-BR" dirty="0"/>
          </a:p>
          <a:p>
            <a:pPr marL="126997" indent="0">
              <a:buNone/>
            </a:pPr>
            <a:r>
              <a:rPr lang="pt-BR" dirty="0">
                <a:sym typeface="Wingdings" pitchFamily="2" charset="2"/>
              </a:rPr>
              <a:t> </a:t>
            </a:r>
            <a:r>
              <a:rPr lang="pt-BR" dirty="0">
                <a:solidFill>
                  <a:srgbClr val="C00000"/>
                </a:solidFill>
                <a:sym typeface="Wingdings" pitchFamily="2" charset="2"/>
              </a:rPr>
              <a:t>Residência em ciência dos dados</a:t>
            </a:r>
            <a:endParaRPr lang="pt-BR" dirty="0">
              <a:solidFill>
                <a:srgbClr val="C00000"/>
              </a:solidFill>
            </a:endParaRPr>
          </a:p>
        </p:txBody>
      </p:sp>
      <p:pic>
        <p:nvPicPr>
          <p:cNvPr id="2053" name="Picture 5" descr="https://c1.sfdcstatic.com/content/dam/blogs/us/thumbnails/7-essential-support-metrics-you-should-start-measuring-today/customer_support_metrics.jpg">
            <a:extLst>
              <a:ext uri="{FF2B5EF4-FFF2-40B4-BE49-F238E27FC236}">
                <a16:creationId xmlns:a16="http://schemas.microsoft.com/office/drawing/2014/main" id="{F3594EB3-4790-E945-96D9-9760C7469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2156960"/>
            <a:ext cx="5384800" cy="302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85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AB22B1-7BEE-B54C-9D70-1EAB812F2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Gerenciamento automático da rede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AD41058-B513-AC4F-BBE0-1F57F7CE2CE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pt-BR" dirty="0"/>
              <a:t>Correção de Falhas</a:t>
            </a:r>
          </a:p>
          <a:p>
            <a:endParaRPr lang="pt-BR" dirty="0"/>
          </a:p>
          <a:p>
            <a:r>
              <a:rPr lang="pt-BR" dirty="0"/>
              <a:t>Ajuste de configurações </a:t>
            </a:r>
          </a:p>
          <a:p>
            <a:endParaRPr lang="pt-BR" dirty="0"/>
          </a:p>
          <a:p>
            <a:r>
              <a:rPr lang="pt-BR" dirty="0"/>
              <a:t>Melhoria de desempenho</a:t>
            </a:r>
          </a:p>
        </p:txBody>
      </p:sp>
      <p:pic>
        <p:nvPicPr>
          <p:cNvPr id="3074" name="Picture 2" descr="Artificial Intelligence Can Repair Itself">
            <a:hlinkClick r:id="rId2"/>
            <a:extLst>
              <a:ext uri="{FF2B5EF4-FFF2-40B4-BE49-F238E27FC236}">
                <a16:creationId xmlns:a16="http://schemas.microsoft.com/office/drawing/2014/main" id="{7FE68FC3-733C-9449-996D-22E33A04F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910441"/>
            <a:ext cx="4563141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xplosão 2 6">
            <a:extLst>
              <a:ext uri="{FF2B5EF4-FFF2-40B4-BE49-F238E27FC236}">
                <a16:creationId xmlns:a16="http://schemas.microsoft.com/office/drawing/2014/main" id="{8A9C5FB2-32B0-3942-9A16-BF8652AEFABA}"/>
              </a:ext>
            </a:extLst>
          </p:cNvPr>
          <p:cNvSpPr/>
          <p:nvPr/>
        </p:nvSpPr>
        <p:spPr>
          <a:xfrm>
            <a:off x="2914515" y="1823936"/>
            <a:ext cx="6566170" cy="321012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C00000"/>
                </a:solidFill>
              </a:rPr>
              <a:t>Vamos focar neste uso de ML em redes a partir de agora</a:t>
            </a:r>
          </a:p>
        </p:txBody>
      </p:sp>
    </p:spTree>
    <p:extLst>
      <p:ext uri="{BB962C8B-B14F-4D97-AF65-F5344CB8AC3E}">
        <p14:creationId xmlns:p14="http://schemas.microsoft.com/office/powerpoint/2010/main" val="23810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65AB0-D0B3-7C4C-BB51-3443C085C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Chat </a:t>
            </a:r>
            <a:r>
              <a:rPr lang="pt-BR" dirty="0" err="1"/>
              <a:t>bots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A03AB4D-28DB-674F-AACA-4077A5D47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182" y="1187451"/>
            <a:ext cx="8543636" cy="477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43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664A6-FE7B-C34C-B602-A215409CBB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Gerenciamento automático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790730-3F0D-2E41-9CA0-6BAD2395C2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796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2941BE-E1F5-A849-91A6-A610BE5FB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Computação Autonômica</a:t>
            </a:r>
          </a:p>
        </p:txBody>
      </p:sp>
      <p:pic>
        <p:nvPicPr>
          <p:cNvPr id="7" name="Content Placeholder 4" descr="mape.pdf">
            <a:extLst>
              <a:ext uri="{FF2B5EF4-FFF2-40B4-BE49-F238E27FC236}">
                <a16:creationId xmlns:a16="http://schemas.microsoft.com/office/drawing/2014/main" id="{914F0656-EAA2-9446-822A-8F4FFC1E3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36" b="-29136"/>
          <a:stretch>
            <a:fillRect/>
          </a:stretch>
        </p:blipFill>
        <p:spPr>
          <a:xfrm>
            <a:off x="5579981" y="286767"/>
            <a:ext cx="6002419" cy="6967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293EDB0C-7FB3-0040-BD67-455CF6189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291" y="999572"/>
            <a:ext cx="3901317" cy="524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6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DE019-35FE-9C47-82EA-E4E4D373A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Níveis da computação autonômica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A5186B6-B89F-5243-9B18-0959419233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6778" b="-16778"/>
          <a:stretch>
            <a:fillRect/>
          </a:stretch>
        </p:blipFill>
        <p:spPr>
          <a:xfrm>
            <a:off x="1568579" y="1187451"/>
            <a:ext cx="8967386" cy="5096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373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97912-4203-6840-98E6-177A684D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Porque AM em redes autonômicas é um assunto desafiador?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E8CC5BD-4B45-304A-AE44-F444B5632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dirty="0"/>
              <a:t>Prever + atuar</a:t>
            </a:r>
          </a:p>
          <a:p>
            <a:endParaRPr lang="pt-BR" dirty="0"/>
          </a:p>
          <a:p>
            <a:r>
              <a:rPr lang="pt-BR" dirty="0"/>
              <a:t>O problema muda com o tempo: sistema deveria aprender</a:t>
            </a:r>
          </a:p>
          <a:p>
            <a:endParaRPr lang="pt-BR" dirty="0"/>
          </a:p>
          <a:p>
            <a:r>
              <a:rPr lang="pt-BR" dirty="0"/>
              <a:t>Precisamos de garantias de qualidade</a:t>
            </a:r>
          </a:p>
          <a:p>
            <a:endParaRPr lang="pt-BR" dirty="0"/>
          </a:p>
          <a:p>
            <a:r>
              <a:rPr lang="pt-BR" dirty="0"/>
              <a:t>Interações entre gerentes inteligentes serão necessárias: exemplo de duas redes WiFi de provedores diferentes</a:t>
            </a:r>
          </a:p>
          <a:p>
            <a:endParaRPr lang="pt-BR" dirty="0"/>
          </a:p>
          <a:p>
            <a:r>
              <a:rPr lang="pt-BR" i="1" dirty="0" err="1"/>
              <a:t>Garbage</a:t>
            </a:r>
            <a:r>
              <a:rPr lang="pt-BR" i="1" dirty="0"/>
              <a:t> in, </a:t>
            </a:r>
            <a:r>
              <a:rPr lang="pt-BR" i="1" dirty="0" err="1"/>
              <a:t>garbage</a:t>
            </a:r>
            <a:r>
              <a:rPr lang="pt-BR" i="1" dirty="0"/>
              <a:t> out</a:t>
            </a:r>
            <a:r>
              <a:rPr lang="pt-BR" dirty="0"/>
              <a:t>: </a:t>
            </a:r>
          </a:p>
          <a:p>
            <a:pPr lvl="1"/>
            <a:r>
              <a:rPr lang="pt-BR" dirty="0"/>
              <a:t>Pouco ou nenhum dado para alguns tipos de redes</a:t>
            </a:r>
          </a:p>
          <a:p>
            <a:pPr lvl="1"/>
            <a:r>
              <a:rPr lang="pt-BR" dirty="0"/>
              <a:t>Poucos dados rotulados</a:t>
            </a:r>
          </a:p>
          <a:p>
            <a:pPr lvl="1"/>
            <a:r>
              <a:rPr lang="pt-BR" dirty="0"/>
              <a:t>Dados incompletos ou imprecisos</a:t>
            </a:r>
          </a:p>
          <a:p>
            <a:pPr lvl="1"/>
            <a:r>
              <a:rPr lang="pt-BR" dirty="0"/>
              <a:t>Dados em formato “não amigável”</a:t>
            </a:r>
          </a:p>
        </p:txBody>
      </p:sp>
    </p:spTree>
    <p:extLst>
      <p:ext uri="{BB962C8B-B14F-4D97-AF65-F5344CB8AC3E}">
        <p14:creationId xmlns:p14="http://schemas.microsoft.com/office/powerpoint/2010/main" val="3577790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80A5D-5166-844D-9421-46A425B5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Exemplo 1 – Melhorando o download de vídeos em redes 4G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C0DCB2BB-9126-1C43-B4AD-0B1AF77B4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IEEE PIMRC 2019</a:t>
            </a:r>
          </a:p>
        </p:txBody>
      </p:sp>
    </p:spTree>
    <p:extLst>
      <p:ext uri="{BB962C8B-B14F-4D97-AF65-F5344CB8AC3E}">
        <p14:creationId xmlns:p14="http://schemas.microsoft.com/office/powerpoint/2010/main" val="3623280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D7C76-2B4D-C24F-AE40-58636D0A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 – Usar a rede 4G ou enviar dados entre dispositivos?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D0EBE58-264C-5C4A-BE67-3AE62E793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51" y="1529542"/>
            <a:ext cx="10293098" cy="448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46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58690D-AFEC-5F4F-A151-0A0C34DE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 de ML – Definir a melhor ação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860EDD2-1FBC-5942-BFE2-8A944D17B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1227724" cy="4525963"/>
          </a:xfrm>
        </p:spPr>
        <p:txBody>
          <a:bodyPr/>
          <a:lstStyle/>
          <a:p>
            <a:r>
              <a:rPr lang="pt-BR" dirty="0"/>
              <a:t>Os estados são bem claros: 4G ou D2D</a:t>
            </a:r>
          </a:p>
          <a:p>
            <a:r>
              <a:rPr lang="pt-BR" dirty="0"/>
              <a:t>O objetivo da troca também é bem claro: resolução do vídeo é melhor no D2D do que no 4G, ou vice-versa</a:t>
            </a:r>
          </a:p>
          <a:p>
            <a:r>
              <a:rPr lang="pt-BR" dirty="0"/>
              <a:t>O problema é saber qual ação é a melhor...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4596BA-1AF1-0840-BA2F-0ADAC958C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11" y="3833767"/>
            <a:ext cx="8841378" cy="284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3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4C8973-9A84-0042-AD83-8C0F7BF90C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Porque usamos aprendizado de máquina nas redes?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B4343A73-3753-9D40-A85E-E28473245A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490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FD534-E8F6-9C4B-9CA5-179FE81E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Avaliação – duas fases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E4DC314-05AC-EA46-B4EC-0694572FE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Fase 1: avaliar a qualidade do estimador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B246D4-1A20-8A4A-91DE-59AD53AA379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pt-BR" dirty="0"/>
              <a:t>Fase 2: avaliar o desempenho na rede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7D59D3-DC02-704C-A23B-400397E74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05" y="2608842"/>
            <a:ext cx="5729789" cy="33326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E5C97A8-1522-0448-B6DD-B3D373209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00" y="2635548"/>
            <a:ext cx="5922177" cy="333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74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BB930D-7412-D74B-8F02-13F88778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Vídeo</a:t>
            </a:r>
          </a:p>
        </p:txBody>
      </p:sp>
      <p:pic>
        <p:nvPicPr>
          <p:cNvPr id="3" name="Mídia Online 2" descr="Futebol Exp 2.1b video">
            <a:hlinkClick r:id="" action="ppaction://media"/>
            <a:extLst>
              <a:ext uri="{FF2B5EF4-FFF2-40B4-BE49-F238E27FC236}">
                <a16:creationId xmlns:a16="http://schemas.microsoft.com/office/drawing/2014/main" id="{CC73C31E-3A47-AB4C-8FCF-60DED149EE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199" y="987974"/>
            <a:ext cx="9186042" cy="51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3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248D521-BD85-4D45-92B0-863556966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Lições aprendidas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A57A97-57EE-D34A-9F9D-5F0123D44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Problema da geração dos dados</a:t>
            </a:r>
          </a:p>
          <a:p>
            <a:endParaRPr lang="pt-BR" dirty="0"/>
          </a:p>
          <a:p>
            <a:r>
              <a:rPr lang="pt-BR" dirty="0"/>
              <a:t>Soluções simples, mas que resolvem o problema</a:t>
            </a:r>
          </a:p>
          <a:p>
            <a:pPr lvl="1"/>
            <a:r>
              <a:rPr lang="pt-BR" dirty="0"/>
              <a:t>Podem não ser as soluções mais elegantes de ML...</a:t>
            </a:r>
          </a:p>
          <a:p>
            <a:pPr lvl="1"/>
            <a:r>
              <a:rPr lang="pt-BR" dirty="0"/>
              <a:t>A precisão da previsão é baixa para os padrões dos pesquisadores de ML...</a:t>
            </a:r>
          </a:p>
          <a:p>
            <a:pPr lvl="1"/>
            <a:r>
              <a:rPr lang="pt-BR" dirty="0"/>
              <a:t>Mas funciona na prática!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4190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2132CB-E615-5A40-9237-12FB4F322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Lições aprendidas na prática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C5C314-08FF-FD47-BCE2-40BD7377B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ML tem que ser validada no sistema real</a:t>
            </a:r>
          </a:p>
          <a:p>
            <a:pPr lvl="1"/>
            <a:r>
              <a:rPr lang="pt-BR" dirty="0"/>
              <a:t>Estou medindo todas as variáveis importantes?</a:t>
            </a:r>
          </a:p>
          <a:p>
            <a:pPr lvl="1"/>
            <a:r>
              <a:rPr lang="pt-BR" dirty="0"/>
              <a:t>A minha ação é a mais eficaz, ou deveria atuar em outra parte do sistema?</a:t>
            </a:r>
          </a:p>
          <a:p>
            <a:pPr lvl="1"/>
            <a:r>
              <a:rPr lang="pt-BR" dirty="0"/>
              <a:t>Como trabalhar o “feedback lento” da ação?</a:t>
            </a:r>
          </a:p>
          <a:p>
            <a:pPr lvl="1"/>
            <a:endParaRPr lang="pt-BR" dirty="0"/>
          </a:p>
          <a:p>
            <a:r>
              <a:rPr lang="pt-BR" dirty="0"/>
              <a:t>A solução proposta é válida para outras redes 4G, ou só para a rede que treinamos?</a:t>
            </a:r>
          </a:p>
          <a:p>
            <a:pPr lvl="1"/>
            <a:endParaRPr lang="pt-BR" dirty="0"/>
          </a:p>
          <a:p>
            <a:r>
              <a:rPr lang="pt-BR" dirty="0"/>
              <a:t>Como “provar” que o ML vai funcionar na prática</a:t>
            </a:r>
          </a:p>
          <a:p>
            <a:pPr lvl="1"/>
            <a:r>
              <a:rPr lang="pt-BR" dirty="0"/>
              <a:t>Proposta: </a:t>
            </a:r>
            <a:r>
              <a:rPr lang="pt-BR" dirty="0" err="1"/>
              <a:t>model</a:t>
            </a:r>
            <a:r>
              <a:rPr lang="pt-BR" dirty="0"/>
              <a:t> </a:t>
            </a:r>
            <a:r>
              <a:rPr lang="pt-BR" dirty="0" err="1"/>
              <a:t>explainability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1184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80A5D-5166-844D-9421-46A425B5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Exemplo 2 – Melhorando a qualidade de experiência nas páginas Web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C0DCB2BB-9126-1C43-B4AD-0B1AF77B4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IEEE/IFIP IM 2019</a:t>
            </a:r>
          </a:p>
        </p:txBody>
      </p:sp>
    </p:spTree>
    <p:extLst>
      <p:ext uri="{BB962C8B-B14F-4D97-AF65-F5344CB8AC3E}">
        <p14:creationId xmlns:p14="http://schemas.microsoft.com/office/powerpoint/2010/main" val="3080218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3B6843-A90E-C449-8C40-4753EE8B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47533D-E7BE-784C-A827-CE843FBF7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Melhorar a percepção do usuário ao acessar a Web a partir do WiFi na sua casa</a:t>
            </a:r>
          </a:p>
          <a:p>
            <a:endParaRPr lang="pt-BR" dirty="0"/>
          </a:p>
          <a:p>
            <a:r>
              <a:rPr lang="pt-BR" dirty="0"/>
              <a:t>Percepção = Qualidade de experiência (</a:t>
            </a:r>
            <a:r>
              <a:rPr lang="pt-BR" dirty="0" err="1"/>
              <a:t>QoE</a:t>
            </a:r>
            <a:r>
              <a:rPr lang="pt-BR" dirty="0"/>
              <a:t>)</a:t>
            </a:r>
          </a:p>
          <a:p>
            <a:endParaRPr lang="pt-BR" dirty="0"/>
          </a:p>
          <a:p>
            <a:r>
              <a:rPr lang="pt-BR" dirty="0" err="1"/>
              <a:t>QoE</a:t>
            </a:r>
            <a:r>
              <a:rPr lang="pt-BR" dirty="0"/>
              <a:t> </a:t>
            </a:r>
            <a:r>
              <a:rPr lang="pt-BR" dirty="0" err="1"/>
              <a:t>vs</a:t>
            </a:r>
            <a:r>
              <a:rPr lang="pt-BR" dirty="0"/>
              <a:t> </a:t>
            </a:r>
            <a:r>
              <a:rPr lang="pt-BR" dirty="0" err="1"/>
              <a:t>QoS</a:t>
            </a:r>
            <a:endParaRPr lang="pt-BR" dirty="0"/>
          </a:p>
          <a:p>
            <a:pPr lvl="1"/>
            <a:r>
              <a:rPr lang="pt-BR" dirty="0" err="1"/>
              <a:t>QoE</a:t>
            </a:r>
            <a:r>
              <a:rPr lang="pt-BR" dirty="0"/>
              <a:t> é subjetivo</a:t>
            </a:r>
          </a:p>
          <a:p>
            <a:pPr lvl="1"/>
            <a:r>
              <a:rPr lang="pt-BR" dirty="0" err="1"/>
              <a:t>QoE</a:t>
            </a:r>
            <a:r>
              <a:rPr lang="pt-BR" dirty="0"/>
              <a:t> nem sempre é mensurável na aplicação</a:t>
            </a:r>
          </a:p>
          <a:p>
            <a:pPr lvl="1"/>
            <a:r>
              <a:rPr lang="pt-BR" dirty="0"/>
              <a:t>Como aproximar o </a:t>
            </a:r>
            <a:r>
              <a:rPr lang="pt-BR" dirty="0" err="1"/>
              <a:t>QoE</a:t>
            </a:r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6027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E49A79-FB06-C540-A6FE-6F569BBE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QoE</a:t>
            </a:r>
            <a:r>
              <a:rPr lang="pt-BR" dirty="0"/>
              <a:t> para Web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C6CFE3-E976-974B-BE42-8D948F3F7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Trabalho anterior da literatura mapeia Web </a:t>
            </a:r>
            <a:r>
              <a:rPr lang="pt-BR" dirty="0" err="1"/>
              <a:t>QoE</a:t>
            </a:r>
            <a:r>
              <a:rPr lang="pt-BR" dirty="0"/>
              <a:t> em redes WiFi</a:t>
            </a:r>
          </a:p>
          <a:p>
            <a:r>
              <a:rPr lang="pt-BR" dirty="0"/>
              <a:t>Páginas Web separadas em Light (Google), </a:t>
            </a:r>
            <a:r>
              <a:rPr lang="pt-BR" dirty="0" err="1"/>
              <a:t>Average</a:t>
            </a:r>
            <a:r>
              <a:rPr lang="pt-BR" dirty="0"/>
              <a:t> (Twitter) e Heavy (</a:t>
            </a:r>
            <a:r>
              <a:rPr lang="pt-BR" dirty="0" err="1"/>
              <a:t>Facebook</a:t>
            </a:r>
            <a:r>
              <a:rPr lang="pt-BR" dirty="0"/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1EB5F52-8076-5248-A6FD-FCEF11458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37" y="3820166"/>
            <a:ext cx="5510926" cy="28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01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469052-D303-694A-909F-A5B1F802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atuar na rede?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758AFA-38FC-0C46-9CCF-B6230C8E6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Problema 1</a:t>
            </a:r>
            <a:r>
              <a:rPr lang="pt-BR" dirty="0"/>
              <a:t>: Dado um site qualquer, ele é light, </a:t>
            </a:r>
            <a:r>
              <a:rPr lang="pt-BR" dirty="0" err="1"/>
              <a:t>average</a:t>
            </a:r>
            <a:r>
              <a:rPr lang="pt-BR" dirty="0"/>
              <a:t> ou heavy?</a:t>
            </a:r>
          </a:p>
          <a:p>
            <a:pPr lvl="1"/>
            <a:r>
              <a:rPr lang="pt-BR" dirty="0"/>
              <a:t>Temos somente 3 exemplos (Google, Twitter, </a:t>
            </a:r>
            <a:r>
              <a:rPr lang="pt-BR" dirty="0" err="1"/>
              <a:t>Facebook</a:t>
            </a:r>
            <a:r>
              <a:rPr lang="pt-BR" dirty="0"/>
              <a:t>)</a:t>
            </a:r>
          </a:p>
          <a:p>
            <a:endParaRPr lang="pt-BR" dirty="0"/>
          </a:p>
          <a:p>
            <a:r>
              <a:rPr lang="pt-BR" b="1" dirty="0"/>
              <a:t>Problema 2</a:t>
            </a:r>
            <a:r>
              <a:rPr lang="pt-BR" dirty="0"/>
              <a:t>: dentre os parâmetros da rede WiFi, quanto vai melhorar o PHY rate e a ocupação se eu mexer em </a:t>
            </a:r>
            <a:r>
              <a:rPr lang="pt-BR" dirty="0" err="1"/>
              <a:t>X</a:t>
            </a:r>
            <a:r>
              <a:rPr lang="pt-BR" dirty="0"/>
              <a:t>?</a:t>
            </a:r>
          </a:p>
          <a:p>
            <a:pPr lvl="1"/>
            <a:r>
              <a:rPr lang="pt-BR" dirty="0"/>
              <a:t>Sabendo isso, sabemos o </a:t>
            </a:r>
            <a:r>
              <a:rPr lang="pt-BR" dirty="0" err="1"/>
              <a:t>QoE</a:t>
            </a:r>
            <a:r>
              <a:rPr lang="pt-BR" dirty="0"/>
              <a:t> estimado</a:t>
            </a:r>
          </a:p>
          <a:p>
            <a:pPr lvl="1"/>
            <a:r>
              <a:rPr lang="pt-BR" dirty="0"/>
              <a:t>Mas não existe uma equação descrevendo isso!</a:t>
            </a:r>
          </a:p>
          <a:p>
            <a:pPr lvl="1"/>
            <a:r>
              <a:rPr lang="pt-BR" dirty="0"/>
              <a:t>Como tratar a dinamicidade do meio sem fio?</a:t>
            </a:r>
          </a:p>
        </p:txBody>
      </p:sp>
    </p:spTree>
    <p:extLst>
      <p:ext uri="{BB962C8B-B14F-4D97-AF65-F5344CB8AC3E}">
        <p14:creationId xmlns:p14="http://schemas.microsoft.com/office/powerpoint/2010/main" val="949757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82130-126D-CC46-9D76-1CE2C168D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Solução proposta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6F72ACC-0DE4-2D41-9507-78ED4B9A6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50" y="1924050"/>
            <a:ext cx="104267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6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FED0B-3AA4-F748-B53F-80CC6AC5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Avaliando a classificação dos sites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DC82D7-1B4E-A74B-A3AE-658D21FC6A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10 usuários indicaram tipo dos sites mais populares da Web</a:t>
            </a:r>
          </a:p>
          <a:p>
            <a:r>
              <a:rPr lang="pt-BR" dirty="0"/>
              <a:t>Comparamos o nosso </a:t>
            </a:r>
            <a:r>
              <a:rPr lang="pt-BR" dirty="0" err="1"/>
              <a:t>preditor</a:t>
            </a:r>
            <a:r>
              <a:rPr lang="pt-BR" dirty="0"/>
              <a:t> com a opinião dos usuários</a:t>
            </a:r>
          </a:p>
        </p:txBody>
      </p:sp>
      <p:pic>
        <p:nvPicPr>
          <p:cNvPr id="5" name="Imagem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8BB8B0EA-FD1B-5B47-8181-C7B6AA052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128" y="3008586"/>
            <a:ext cx="8543743" cy="323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77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Melhorar</a:t>
            </a:r>
            <a:r>
              <a:rPr lang="en-US" dirty="0"/>
              <a:t> a </a:t>
            </a:r>
            <a:r>
              <a:rPr lang="en-US" dirty="0" err="1"/>
              <a:t>confiabilidade</a:t>
            </a:r>
            <a:r>
              <a:rPr lang="en-US" dirty="0"/>
              <a:t> das </a:t>
            </a:r>
            <a:r>
              <a:rPr lang="en-US" dirty="0" err="1"/>
              <a:t>redes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Reduzir</a:t>
            </a:r>
            <a:r>
              <a:rPr lang="en-US" dirty="0"/>
              <a:t> a </a:t>
            </a:r>
            <a:r>
              <a:rPr lang="en-US" dirty="0" err="1"/>
              <a:t>quantidade</a:t>
            </a:r>
            <a:r>
              <a:rPr lang="en-US" dirty="0"/>
              <a:t> de </a:t>
            </a:r>
            <a:r>
              <a:rPr lang="en-US" dirty="0" err="1"/>
              <a:t>intervenções</a:t>
            </a:r>
            <a:r>
              <a:rPr lang="en-US" dirty="0"/>
              <a:t> </a:t>
            </a:r>
            <a:r>
              <a:rPr lang="en-US" dirty="0" err="1"/>
              <a:t>humanas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Resposta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lenta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um </a:t>
            </a:r>
            <a:r>
              <a:rPr lang="en-US" dirty="0" err="1"/>
              <a:t>computador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 err="1"/>
              <a:t>Frequentes</a:t>
            </a:r>
            <a:r>
              <a:rPr lang="en-US" dirty="0"/>
              <a:t> </a:t>
            </a:r>
            <a:r>
              <a:rPr lang="en-US" dirty="0" err="1"/>
              <a:t>fontes</a:t>
            </a:r>
            <a:r>
              <a:rPr lang="en-US" dirty="0"/>
              <a:t> de </a:t>
            </a:r>
            <a:r>
              <a:rPr lang="en-US" dirty="0" err="1"/>
              <a:t>erros</a:t>
            </a:r>
            <a:r>
              <a:rPr lang="en-US" dirty="0"/>
              <a:t> (stress, </a:t>
            </a:r>
            <a:r>
              <a:rPr lang="en-US" dirty="0" err="1"/>
              <a:t>prazos</a:t>
            </a:r>
            <a:r>
              <a:rPr lang="en-US" dirty="0"/>
              <a:t> </a:t>
            </a:r>
            <a:r>
              <a:rPr lang="en-US" dirty="0" err="1"/>
              <a:t>curtos</a:t>
            </a:r>
            <a:r>
              <a:rPr lang="en-US" dirty="0"/>
              <a:t>, …)</a:t>
            </a:r>
          </a:p>
          <a:p>
            <a:pPr marL="761981" lvl="1" indent="0">
              <a:buNone/>
            </a:pP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4491" b="-14491"/>
          <a:stretch>
            <a:fillRect/>
          </a:stretch>
        </p:blipFill>
        <p:spPr>
          <a:xfrm>
            <a:off x="6201454" y="1687284"/>
            <a:ext cx="4266975" cy="4953286"/>
          </a:xfrm>
        </p:spPr>
      </p:pic>
    </p:spTree>
    <p:extLst>
      <p:ext uri="{BB962C8B-B14F-4D97-AF65-F5344CB8AC3E}">
        <p14:creationId xmlns:p14="http://schemas.microsoft.com/office/powerpoint/2010/main" val="36029934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4E437-7576-CD4B-A88A-994676C6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Avaliação do ajuste automático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145C78-BCF8-334E-BF58-F5F576FE1D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Avaliação em uma rede real</a:t>
            </a:r>
          </a:p>
          <a:p>
            <a:pPr lvl="1"/>
            <a:r>
              <a:rPr lang="pt-BR" dirty="0"/>
              <a:t>Dois clientes</a:t>
            </a:r>
          </a:p>
          <a:p>
            <a:pPr lvl="1"/>
            <a:r>
              <a:rPr lang="pt-BR" dirty="0"/>
              <a:t>Dois </a:t>
            </a:r>
            <a:r>
              <a:rPr lang="pt-BR" dirty="0" err="1"/>
              <a:t>APs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B4A4D44-72B4-5746-96F2-4A124DFAD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614" y="913198"/>
            <a:ext cx="4456386" cy="59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46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BBDAC-A805-BE42-90AA-46680A2D4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A1BB99-6C56-C74A-AA90-CA5AD47D2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600201"/>
            <a:ext cx="4908331" cy="4525963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Nossas propostas</a:t>
            </a:r>
          </a:p>
          <a:p>
            <a:pPr lvl="1"/>
            <a:r>
              <a:rPr lang="pt-BR" dirty="0"/>
              <a:t>QL: Aprendizado por reforço tradicional</a:t>
            </a:r>
          </a:p>
          <a:p>
            <a:pPr lvl="1"/>
            <a:r>
              <a:rPr lang="pt-BR" dirty="0"/>
              <a:t>MAB: aprendizado por reforço com </a:t>
            </a:r>
            <a:r>
              <a:rPr lang="pt-BR" dirty="0" err="1"/>
              <a:t>Multi-Armed</a:t>
            </a:r>
            <a:r>
              <a:rPr lang="pt-BR" dirty="0"/>
              <a:t> </a:t>
            </a:r>
            <a:r>
              <a:rPr lang="pt-BR" dirty="0" err="1"/>
              <a:t>Bandit</a:t>
            </a:r>
            <a:endParaRPr lang="pt-BR" dirty="0"/>
          </a:p>
          <a:p>
            <a:r>
              <a:rPr lang="pt-BR" dirty="0"/>
              <a:t>Algoritmos da literatura</a:t>
            </a:r>
          </a:p>
          <a:p>
            <a:pPr lvl="1"/>
            <a:r>
              <a:rPr lang="pt-BR" dirty="0"/>
              <a:t>HNR – Seleção gulosa do melhor canal</a:t>
            </a:r>
          </a:p>
          <a:p>
            <a:pPr lvl="1"/>
            <a:r>
              <a:rPr lang="pt-BR" dirty="0"/>
              <a:t>ACS – Algoritmo padrão da maioria dos </a:t>
            </a:r>
            <a:r>
              <a:rPr lang="pt-BR" dirty="0" err="1"/>
              <a:t>APs</a:t>
            </a:r>
            <a:r>
              <a:rPr lang="pt-BR" dirty="0"/>
              <a:t> Linux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D8F44ED-86A3-624B-8513-17128AD79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425" y="2007476"/>
            <a:ext cx="5940722" cy="35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4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4E3591-E14E-B346-B5A6-9006CAAEAE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Conclusões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464D2C6-8B59-CA4A-AE53-7C108A617E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2805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8FA8EB-5005-864B-A9B8-342F2A0A7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AB49B83-B57A-2144-BE78-0CD2B376A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Aprendizado de máquina está se tornando algo muito comum nas redes de computadores devido à:</a:t>
            </a:r>
          </a:p>
          <a:p>
            <a:pPr lvl="1"/>
            <a:r>
              <a:rPr lang="pt-BR" dirty="0"/>
              <a:t>Alta complexidade das redes</a:t>
            </a:r>
          </a:p>
          <a:p>
            <a:pPr lvl="1"/>
            <a:r>
              <a:rPr lang="pt-BR" dirty="0"/>
              <a:t>Achatamento das margens dos operadores</a:t>
            </a:r>
          </a:p>
          <a:p>
            <a:pPr lvl="1"/>
            <a:r>
              <a:rPr lang="pt-BR" dirty="0"/>
              <a:t>Maior disponibilidade de dados históricos</a:t>
            </a:r>
          </a:p>
          <a:p>
            <a:pPr lvl="1"/>
            <a:endParaRPr lang="pt-BR" dirty="0"/>
          </a:p>
          <a:p>
            <a:r>
              <a:rPr lang="pt-BR" dirty="0"/>
              <a:t>Operador/administrador será cada vez menos demandado</a:t>
            </a:r>
          </a:p>
          <a:p>
            <a:endParaRPr lang="pt-BR" dirty="0"/>
          </a:p>
          <a:p>
            <a:r>
              <a:rPr lang="pt-BR" dirty="0"/>
              <a:t>Estamos começando agora a automatizar as redes, o que gera muitas oportunidades de inovação, pesquisa e negócios</a:t>
            </a:r>
          </a:p>
          <a:p>
            <a:endParaRPr lang="pt-BR" dirty="0"/>
          </a:p>
          <a:p>
            <a:r>
              <a:rPr lang="pt-BR" dirty="0"/>
              <a:t>Ainda é possível obter grandes ganhos com sistemas simples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6361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68811-6430-074F-A005-DD209669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Conclusões, perspectivas</a:t>
            </a:r>
            <a:r>
              <a:rPr lang="pt-BR"/>
              <a:t>, desafios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B9055C-73D3-1D47-9E3E-3D727D0D0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As empresas, pesquisadores e gestores de redes ainda estão se “aclimatando” com o aprendizado de máquina</a:t>
            </a:r>
          </a:p>
          <a:p>
            <a:pPr marL="101598" indent="0">
              <a:buNone/>
            </a:pPr>
            <a:endParaRPr lang="pt-BR" dirty="0"/>
          </a:p>
          <a:p>
            <a:r>
              <a:rPr lang="pt-BR" dirty="0"/>
              <a:t>Desafios para o uso de AM em redes autonômicas:</a:t>
            </a:r>
          </a:p>
          <a:p>
            <a:pPr lvl="1"/>
            <a:r>
              <a:rPr lang="pt-BR" dirty="0"/>
              <a:t>Obter dados confiáveis, e em </a:t>
            </a:r>
            <a:r>
              <a:rPr lang="pt-BR"/>
              <a:t>escala suficiente</a:t>
            </a:r>
            <a:endParaRPr lang="pt-BR" dirty="0"/>
          </a:p>
          <a:p>
            <a:pPr lvl="1"/>
            <a:r>
              <a:rPr lang="pt-BR" dirty="0"/>
              <a:t>Prover garantias de desempenho e confiabilidade</a:t>
            </a:r>
          </a:p>
          <a:p>
            <a:pPr lvl="1"/>
            <a:r>
              <a:rPr lang="pt-BR" dirty="0"/>
              <a:t>Testar soluções em larga escala</a:t>
            </a:r>
          </a:p>
        </p:txBody>
      </p:sp>
    </p:spTree>
    <p:extLst>
      <p:ext uri="{BB962C8B-B14F-4D97-AF65-F5344CB8AC3E}">
        <p14:creationId xmlns:p14="http://schemas.microsoft.com/office/powerpoint/2010/main" val="2407399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1ADB5-F26D-F64F-8C8C-3DE58B2CD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Diminuir custos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DC312B-683A-364A-8967-C6E87BCA8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37469"/>
            <a:ext cx="10635049" cy="4525963"/>
          </a:xfrm>
        </p:spPr>
        <p:txBody>
          <a:bodyPr/>
          <a:lstStyle/>
          <a:p>
            <a:r>
              <a:rPr lang="pt-BR" dirty="0"/>
              <a:t>Menos gente, menor os gastos</a:t>
            </a:r>
          </a:p>
          <a:p>
            <a:r>
              <a:rPr lang="pt-BR" dirty="0"/>
              <a:t>Multas dos governos devido a violações de contratos de qualidade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CDFFF30-7FAF-6D46-8998-C48C0EDCF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733" y="3356473"/>
            <a:ext cx="3365500" cy="24130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8773222-5634-284E-A32D-C6704605B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02" y="2477477"/>
            <a:ext cx="2993571" cy="3291996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49AF96D1-23F3-0741-8822-036E9472C896}"/>
              </a:ext>
            </a:extLst>
          </p:cNvPr>
          <p:cNvSpPr txBox="1"/>
          <p:nvPr/>
        </p:nvSpPr>
        <p:spPr>
          <a:xfrm>
            <a:off x="1968203" y="5769473"/>
            <a:ext cx="38385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CAPEX: </a:t>
            </a:r>
            <a:r>
              <a:rPr lang="en-US" sz="2200" dirty="0" err="1"/>
              <a:t>Despesas</a:t>
            </a:r>
            <a:r>
              <a:rPr lang="en-US" sz="2200" dirty="0"/>
              <a:t> de capital</a:t>
            </a:r>
          </a:p>
          <a:p>
            <a:r>
              <a:rPr lang="en-US" sz="2200" dirty="0"/>
              <a:t>(</a:t>
            </a:r>
            <a:r>
              <a:rPr lang="en-US" sz="2200" dirty="0" err="1"/>
              <a:t>Compra</a:t>
            </a:r>
            <a:r>
              <a:rPr lang="en-US" sz="2200" dirty="0"/>
              <a:t> de </a:t>
            </a:r>
            <a:r>
              <a:rPr lang="en-US" sz="2200" dirty="0" err="1"/>
              <a:t>equipamentos</a:t>
            </a:r>
            <a:r>
              <a:rPr lang="en-US" sz="2200" dirty="0"/>
              <a:t>)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51E8D69-B01D-E446-BFDC-056F004F9EB5}"/>
              </a:ext>
            </a:extLst>
          </p:cNvPr>
          <p:cNvSpPr txBox="1"/>
          <p:nvPr/>
        </p:nvSpPr>
        <p:spPr>
          <a:xfrm>
            <a:off x="6110022" y="5769473"/>
            <a:ext cx="46699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OPEX: </a:t>
            </a:r>
            <a:r>
              <a:rPr lang="en-US" sz="2200" dirty="0" err="1"/>
              <a:t>Despesas</a:t>
            </a:r>
            <a:r>
              <a:rPr lang="en-US" sz="2200" dirty="0"/>
              <a:t> de </a:t>
            </a:r>
            <a:r>
              <a:rPr lang="en-US" sz="2200" dirty="0" err="1"/>
              <a:t>operação</a:t>
            </a:r>
            <a:endParaRPr lang="en-US" sz="2200" dirty="0"/>
          </a:p>
          <a:p>
            <a:r>
              <a:rPr lang="en-US" sz="2200" dirty="0"/>
              <a:t>(</a:t>
            </a:r>
            <a:r>
              <a:rPr lang="en-US" sz="2200" dirty="0" err="1"/>
              <a:t>Manutenção</a:t>
            </a:r>
            <a:r>
              <a:rPr lang="en-US" sz="2200" dirty="0"/>
              <a:t>, </a:t>
            </a:r>
            <a:r>
              <a:rPr lang="en-US" sz="2200" dirty="0" err="1"/>
              <a:t>energia</a:t>
            </a:r>
            <a:r>
              <a:rPr lang="en-US" sz="2200" dirty="0"/>
              <a:t>, </a:t>
            </a:r>
            <a:r>
              <a:rPr lang="en-US" sz="2200" dirty="0" err="1"/>
              <a:t>treinamento</a:t>
            </a:r>
            <a:r>
              <a:rPr lang="en-US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975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BB0464-A228-F144-9880-BF9BD551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Domar a complexidade das redes atuais</a:t>
            </a:r>
          </a:p>
        </p:txBody>
      </p:sp>
      <p:pic>
        <p:nvPicPr>
          <p:cNvPr id="4100" name="Picture 4" descr="What is a Network Operations Center (NOC)">
            <a:extLst>
              <a:ext uri="{FF2B5EF4-FFF2-40B4-BE49-F238E27FC236}">
                <a16:creationId xmlns:a16="http://schemas.microsoft.com/office/drawing/2014/main" id="{9DD699E0-8933-F34F-AE97-2681680C4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54" y="933536"/>
            <a:ext cx="10140297" cy="499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00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54D48D-B50D-F740-B1CB-BD1BB79F2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Domar a complexidade das redes atuais</a:t>
            </a:r>
          </a:p>
        </p:txBody>
      </p:sp>
      <p:pic>
        <p:nvPicPr>
          <p:cNvPr id="5122" name="Picture 2" descr="Image result for cisco number of devices">
            <a:hlinkClick r:id="rId2"/>
            <a:extLst>
              <a:ext uri="{FF2B5EF4-FFF2-40B4-BE49-F238E27FC236}">
                <a16:creationId xmlns:a16="http://schemas.microsoft.com/office/drawing/2014/main" id="{C3179C65-BAA1-F24E-B1E1-0AB58E539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68" y="1558668"/>
            <a:ext cx="9779000" cy="398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36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DEC53F4-24FF-304B-B80C-C74C92F1AA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Para que usar aprendizado de máquina?</a:t>
            </a: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9C531D85-5846-BB43-93CD-A5F307278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062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513B3-3BEA-D246-9F19-2D7C51598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Aprendizado de máquina em redes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5A066C-F622-EC49-B23E-50D62356F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Identificação de anomalias (ataques, falhas)</a:t>
            </a:r>
          </a:p>
          <a:p>
            <a:endParaRPr lang="pt-BR" dirty="0"/>
          </a:p>
          <a:p>
            <a:r>
              <a:rPr lang="pt-BR" dirty="0"/>
              <a:t>Mineração:</a:t>
            </a:r>
          </a:p>
          <a:p>
            <a:pPr lvl="1"/>
            <a:r>
              <a:rPr lang="pt-BR" dirty="0"/>
              <a:t>de tickets de rede</a:t>
            </a:r>
          </a:p>
          <a:p>
            <a:pPr lvl="1"/>
            <a:r>
              <a:rPr lang="pt-BR" dirty="0"/>
              <a:t>de fóruns de suporte</a:t>
            </a:r>
          </a:p>
          <a:p>
            <a:endParaRPr lang="pt-BR" dirty="0"/>
          </a:p>
          <a:p>
            <a:r>
              <a:rPr lang="pt-BR" dirty="0"/>
              <a:t>Atendimento automatizado ao cliente</a:t>
            </a:r>
          </a:p>
          <a:p>
            <a:endParaRPr lang="pt-BR" dirty="0"/>
          </a:p>
          <a:p>
            <a:r>
              <a:rPr lang="pt-BR" dirty="0"/>
              <a:t>Gerenciamento automático da rede</a:t>
            </a:r>
          </a:p>
        </p:txBody>
      </p:sp>
    </p:spTree>
    <p:extLst>
      <p:ext uri="{BB962C8B-B14F-4D97-AF65-F5344CB8AC3E}">
        <p14:creationId xmlns:p14="http://schemas.microsoft.com/office/powerpoint/2010/main" val="1734565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4831FF-8A35-4940-8E04-4313E26B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451"/>
            <a:ext cx="10972800" cy="1143000"/>
          </a:xfrm>
        </p:spPr>
        <p:txBody>
          <a:bodyPr/>
          <a:lstStyle/>
          <a:p>
            <a:r>
              <a:rPr lang="pt-BR" dirty="0"/>
              <a:t>Identificação de anomalias</a:t>
            </a:r>
          </a:p>
        </p:txBody>
      </p:sp>
      <p:pic>
        <p:nvPicPr>
          <p:cNvPr id="1026" name="Picture 2" descr="Image result for cyber attack">
            <a:hlinkClick r:id="rId2"/>
            <a:extLst>
              <a:ext uri="{FF2B5EF4-FFF2-40B4-BE49-F238E27FC236}">
                <a16:creationId xmlns:a16="http://schemas.microsoft.com/office/drawing/2014/main" id="{AEEDBBAF-C4CE-6E45-A4F6-79D5474C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331685"/>
            <a:ext cx="924560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87923"/>
      </p:ext>
    </p:extLst>
  </p:cSld>
  <p:clrMapOvr>
    <a:masterClrMapping/>
  </p:clrMapOvr>
</p:sld>
</file>

<file path=ppt/theme/theme1.xml><?xml version="1.0" encoding="utf-8"?>
<a:theme xmlns:a="http://schemas.openxmlformats.org/drawingml/2006/main" name="Apresentacao Proposta AG">
  <a:themeElements>
    <a:clrScheme name="Expo">
      <a:dk1>
        <a:srgbClr val="000000"/>
      </a:dk1>
      <a:lt1>
        <a:srgbClr val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2018- WINET Lab presentation</Template>
  <TotalTime>320</TotalTime>
  <Words>879</Words>
  <Application>Microsoft Macintosh PowerPoint</Application>
  <PresentationFormat>Widescreen</PresentationFormat>
  <Paragraphs>146</Paragraphs>
  <Slides>34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Arial</vt:lpstr>
      <vt:lpstr>Calibri</vt:lpstr>
      <vt:lpstr>Lato</vt:lpstr>
      <vt:lpstr>Apresentacao Proposta AG</vt:lpstr>
      <vt:lpstr>Simple Light</vt:lpstr>
      <vt:lpstr>Aprendizado de máquina para redes de computadores</vt:lpstr>
      <vt:lpstr>Porque usamos aprendizado de máquina nas redes?</vt:lpstr>
      <vt:lpstr>Melhorar a confiabilidade das redes</vt:lpstr>
      <vt:lpstr>Diminuir custos</vt:lpstr>
      <vt:lpstr>Domar a complexidade das redes atuais</vt:lpstr>
      <vt:lpstr>Domar a complexidade das redes atuais</vt:lpstr>
      <vt:lpstr>Para que usar aprendizado de máquina?</vt:lpstr>
      <vt:lpstr>Aprendizado de máquina em redes</vt:lpstr>
      <vt:lpstr>Identificação de anomalias</vt:lpstr>
      <vt:lpstr>Mineração de dados de rede</vt:lpstr>
      <vt:lpstr>Gerenciamento automático da rede</vt:lpstr>
      <vt:lpstr>Chat bots</vt:lpstr>
      <vt:lpstr>Gerenciamento automático</vt:lpstr>
      <vt:lpstr>Computação Autonômica</vt:lpstr>
      <vt:lpstr>Níveis da computação autonômica</vt:lpstr>
      <vt:lpstr>Porque AM em redes autonômicas é um assunto desafiador?</vt:lpstr>
      <vt:lpstr>Exemplo 1 – Melhorando o download de vídeos em redes 4G</vt:lpstr>
      <vt:lpstr>Problema – Usar a rede 4G ou enviar dados entre dispositivos?</vt:lpstr>
      <vt:lpstr>Problema de ML – Definir a melhor ação</vt:lpstr>
      <vt:lpstr>Avaliação – duas fases</vt:lpstr>
      <vt:lpstr>Vídeo</vt:lpstr>
      <vt:lpstr>Lições aprendidas</vt:lpstr>
      <vt:lpstr>Lições aprendidas na prática</vt:lpstr>
      <vt:lpstr>Exemplo 2 – Melhorando a qualidade de experiência nas páginas Web</vt:lpstr>
      <vt:lpstr>Objetivo</vt:lpstr>
      <vt:lpstr>QoE para Web</vt:lpstr>
      <vt:lpstr>Como atuar na rede?</vt:lpstr>
      <vt:lpstr>Solução proposta</vt:lpstr>
      <vt:lpstr>Avaliando a classificação dos sites</vt:lpstr>
      <vt:lpstr>Avaliação do ajuste automático</vt:lpstr>
      <vt:lpstr>Resultados</vt:lpstr>
      <vt:lpstr>Conclusões</vt:lpstr>
      <vt:lpstr>Conclusões</vt:lpstr>
      <vt:lpstr>Conclusões, perspectivas, desafios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Aprendizado de máquina para redes de computadores</dc:title>
  <dc:creator>Daniel Macedo</dc:creator>
  <cp:lastModifiedBy>Daniel Macedo</cp:lastModifiedBy>
  <cp:revision>40</cp:revision>
  <dcterms:created xsi:type="dcterms:W3CDTF">2019-01-31T16:34:33Z</dcterms:created>
  <dcterms:modified xsi:type="dcterms:W3CDTF">2019-06-26T19:34:25Z</dcterms:modified>
</cp:coreProperties>
</file>